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9" roundtripDataSignature="AMtx7mi5udQPue5dYocp8ZfS+SJvi7mJI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customschemas.google.com/relationships/presentationmetadata" Target="meta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it-I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4" name="Google Shape;84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6" name="Google Shape;186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1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2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2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2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2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172d5872d66_0_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Google Shape;226;g172d5872d66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Google Shape;227;g172d5872d66_0_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172d5872d66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Google Shape;234;g172d5872d6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Google Shape;235;g172d5872d66_0_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Diapositiva titolo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5"/>
          <p:cNvSpPr txBox="1"/>
          <p:nvPr>
            <p:ph type="ctrTitle"/>
          </p:nvPr>
        </p:nvSpPr>
        <p:spPr>
          <a:xfrm>
            <a:off x="683568" y="1268760"/>
            <a:ext cx="7630616" cy="10801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3600"/>
              <a:buFont typeface="Calibri"/>
              <a:buNone/>
              <a:defRPr b="0" i="0" sz="36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5" name="Google Shape;15;p25"/>
          <p:cNvSpPr txBox="1"/>
          <p:nvPr>
            <p:ph idx="1" type="subTitle"/>
          </p:nvPr>
        </p:nvSpPr>
        <p:spPr>
          <a:xfrm>
            <a:off x="1371600" y="2924944"/>
            <a:ext cx="6224736" cy="18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800"/>
              </a:spcBef>
              <a:spcAft>
                <a:spcPts val="0"/>
              </a:spcAft>
              <a:buClr>
                <a:srgbClr val="800000"/>
              </a:buClr>
              <a:buSzPts val="4000"/>
              <a:buNone/>
              <a:defRPr b="1" sz="4000">
                <a:solidFill>
                  <a:srgbClr val="800000"/>
                </a:solidFill>
              </a:defRPr>
            </a:lvl1pPr>
            <a:lvl2pPr lvl="1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6" name="Google Shape;16;p2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Google Shape;17;p2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Google Shape;18;p2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x">
  <p:cSld name="VERTICAL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3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2" name="Google Shape;72;p34"/>
          <p:cNvSpPr txBox="1"/>
          <p:nvPr>
            <p:ph idx="1" type="body"/>
          </p:nvPr>
        </p:nvSpPr>
        <p:spPr>
          <a:xfrm rot="5400000">
            <a:off x="2309019" y="-871090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rgbClr val="000090"/>
              </a:buClr>
              <a:buSzPts val="1800"/>
              <a:buNone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rgbClr val="000090"/>
              </a:buClr>
              <a:buSzPts val="1800"/>
              <a:buChar char="▪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" name="Google Shape;73;p3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4" name="Google Shape;74;p3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5" name="Google Shape;75;p3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itleAndTx">
  <p:cSld name="VERTICAL_TITLE_AND_VERTICAL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35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8" name="Google Shape;78;p35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rgbClr val="000090"/>
              </a:buClr>
              <a:buSzPts val="1800"/>
              <a:buNone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rgbClr val="000090"/>
              </a:buClr>
              <a:buSzPts val="1800"/>
              <a:buChar char="▪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" name="Google Shape;79;p3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0" name="Google Shape;80;p3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1" name="Google Shape;81;p3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contenuto" type="obj">
  <p:cSld name="OBJEC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6"/>
          <p:cNvSpPr txBox="1"/>
          <p:nvPr>
            <p:ph type="title"/>
          </p:nvPr>
        </p:nvSpPr>
        <p:spPr>
          <a:xfrm>
            <a:off x="467544" y="620688"/>
            <a:ext cx="8208912" cy="4320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800"/>
              <a:buFont typeface="Calibri"/>
              <a:buNone/>
              <a:defRPr b="1" i="0" sz="2800" u="none" cap="none" strike="noStrike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1" name="Google Shape;21;p26"/>
          <p:cNvSpPr txBox="1"/>
          <p:nvPr>
            <p:ph idx="1" type="body"/>
          </p:nvPr>
        </p:nvSpPr>
        <p:spPr>
          <a:xfrm>
            <a:off x="457200" y="1268760"/>
            <a:ext cx="8219256" cy="4608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rgbClr val="000090"/>
              </a:buClr>
              <a:buSzPts val="1800"/>
              <a:buNone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rgbClr val="000090"/>
              </a:buClr>
              <a:buSzPts val="1800"/>
              <a:buChar char="▪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" name="Google Shape;22;p2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Google Shape;23;p2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Google Shape;24;p2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estazione sezione" type="secHead">
  <p:cSld name="SECTION_HEADER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7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7" name="Google Shape;27;p27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8" name="Google Shape;28;p2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" name="Google Shape;29;p2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Google Shape;30;p2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e contenuti" type="twoObj">
  <p:cSld name="TWO_OBJECT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3" name="Google Shape;33;p28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560"/>
              </a:spcBef>
              <a:spcAft>
                <a:spcPts val="0"/>
              </a:spcAft>
              <a:buClr>
                <a:srgbClr val="000090"/>
              </a:buClr>
              <a:buSzPts val="2800"/>
              <a:buNone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Char char="▪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▪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4" name="Google Shape;34;p28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560"/>
              </a:spcBef>
              <a:spcAft>
                <a:spcPts val="0"/>
              </a:spcAft>
              <a:buClr>
                <a:srgbClr val="000090"/>
              </a:buClr>
              <a:buSzPts val="2800"/>
              <a:buNone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Char char="▪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▪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5" name="Google Shape;35;p2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Google Shape;36;p2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Google Shape;37;p2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fronto" type="twoTxTwoObj">
  <p:cSld name="TWO_OBJECTS_WITH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0" name="Google Shape;40;p29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rgbClr val="000090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29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rgbClr val="000090"/>
              </a:buClr>
              <a:buSzPts val="2000"/>
              <a:buChar char="▪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▪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▪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29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rgbClr val="000090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29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rgbClr val="000090"/>
              </a:buClr>
              <a:buSzPts val="2000"/>
              <a:buChar char="▪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▪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▪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2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Google Shape;45;p2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Google Shape;46;p2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titolo" type="titleOnly">
  <p:cSld name="TITLE_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3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9" name="Google Shape;49;p3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0" name="Google Shape;50;p3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1" name="Google Shape;51;p3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uota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3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Google Shape;54;p3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Google Shape;55;p3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to con didascalia" type="objTx">
  <p:cSld name="OBJECT_WITH_CAPTION_TEX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32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8" name="Google Shape;58;p32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640"/>
              </a:spcBef>
              <a:spcAft>
                <a:spcPts val="0"/>
              </a:spcAft>
              <a:buClr>
                <a:srgbClr val="000090"/>
              </a:buClr>
              <a:buSzPts val="3200"/>
              <a:buNone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rgbClr val="000090"/>
              </a:buClr>
              <a:buSzPts val="2800"/>
              <a:buChar char="▪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▪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▪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▪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9" name="Google Shape;59;p32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rgbClr val="000090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rgbClr val="000090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0" name="Google Shape;60;p3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Google Shape;61;p3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2" name="Google Shape;62;p3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magine con didascalia" type="picTx">
  <p:cSld name="PICTURE_WITH_CAPTIO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33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5" name="Google Shape;65;p33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6" name="Google Shape;66;p33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rgbClr val="000090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rgbClr val="000090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7" name="Google Shape;67;p3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3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Google Shape;69;p3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4"/>
          <p:cNvSpPr txBox="1"/>
          <p:nvPr>
            <p:ph idx="1" type="body"/>
          </p:nvPr>
        </p:nvSpPr>
        <p:spPr>
          <a:xfrm>
            <a:off x="457200" y="9807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Noto Sans Symbols"/>
              <a:buChar char="▪"/>
              <a:defRPr b="0" i="0" sz="2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2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sp>
        <p:nvSpPr>
          <p:cNvPr id="12" name="Google Shape;12;p24"/>
          <p:cNvSpPr/>
          <p:nvPr/>
        </p:nvSpPr>
        <p:spPr>
          <a:xfrm>
            <a:off x="0" y="-99392"/>
            <a:ext cx="9144000" cy="7921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1200"/>
              <a:buFont typeface="Calibri"/>
              <a:buNone/>
            </a:pPr>
            <a:r>
              <a:rPr b="0" i="0" lang="it-IT" sz="12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rPr>
              <a:t>Girotto-Zorzi, </a:t>
            </a:r>
            <a:r>
              <a:rPr b="0" i="1" lang="it-IT" sz="12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rPr>
              <a:t>Manuale di psicologia generale</a:t>
            </a:r>
            <a:r>
              <a:rPr b="0" i="0" lang="it-IT" sz="12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rPr>
              <a:t>, Il Mulino, 2016</a:t>
            </a:r>
            <a:br>
              <a:rPr b="0" i="0" lang="it-IT" sz="12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it-IT" sz="12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rPr>
              <a:t>Capitolo quinto, </a:t>
            </a:r>
            <a:r>
              <a:rPr b="0" i="1" lang="it-IT" sz="12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rPr>
              <a:t>Spazio e azione</a:t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5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7.jp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8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"/>
          <p:cNvSpPr txBox="1"/>
          <p:nvPr>
            <p:ph type="ctrTitle"/>
          </p:nvPr>
        </p:nvSpPr>
        <p:spPr>
          <a:xfrm>
            <a:off x="685800" y="1340769"/>
            <a:ext cx="7558608" cy="10081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3600"/>
              <a:buFont typeface="Calibri"/>
              <a:buNone/>
            </a:pPr>
            <a:r>
              <a:rPr lang="it-IT"/>
              <a:t>Capitolo quinto</a:t>
            </a:r>
            <a:endParaRPr/>
          </a:p>
        </p:txBody>
      </p:sp>
      <p:sp>
        <p:nvSpPr>
          <p:cNvPr id="88" name="Google Shape;88;p1"/>
          <p:cNvSpPr txBox="1"/>
          <p:nvPr>
            <p:ph idx="1" type="subTitle"/>
          </p:nvPr>
        </p:nvSpPr>
        <p:spPr>
          <a:xfrm>
            <a:off x="1403648" y="2492896"/>
            <a:ext cx="6336704" cy="1008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4000"/>
              <a:buNone/>
            </a:pPr>
            <a:r>
              <a:rPr lang="it-IT"/>
              <a:t>Spazio e azione</a:t>
            </a:r>
            <a:endParaRPr/>
          </a:p>
        </p:txBody>
      </p:sp>
      <p:sp>
        <p:nvSpPr>
          <p:cNvPr id="89" name="Google Shape;89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8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0"/>
          <p:cNvSpPr txBox="1"/>
          <p:nvPr>
            <p:ph type="title"/>
          </p:nvPr>
        </p:nvSpPr>
        <p:spPr>
          <a:xfrm>
            <a:off x="467544" y="620688"/>
            <a:ext cx="8208912" cy="4320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800"/>
              <a:buFont typeface="Calibri"/>
              <a:buNone/>
            </a:pPr>
            <a:r>
              <a:rPr lang="it-IT"/>
              <a:t>Via dorsale: studi neuropsicologici</a:t>
            </a:r>
            <a:endParaRPr/>
          </a:p>
        </p:txBody>
      </p:sp>
      <p:sp>
        <p:nvSpPr>
          <p:cNvPr id="149" name="Google Shape;149;p10"/>
          <p:cNvSpPr txBox="1"/>
          <p:nvPr>
            <p:ph idx="1" type="body"/>
          </p:nvPr>
        </p:nvSpPr>
        <p:spPr>
          <a:xfrm>
            <a:off x="457200" y="1484784"/>
            <a:ext cx="8219256" cy="43924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19050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Le lesioni della via dorsale provocano una peculiare dissociazione tra percezione per la consapevolezza e per l’azione</a:t>
            </a:r>
            <a:endParaRPr/>
          </a:p>
          <a:p>
            <a:pPr indent="0" lvl="0" marL="1905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-342900" lvl="0" marL="5334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Noto Sans Symbols"/>
              <a:buChar char="▪"/>
            </a:pPr>
            <a:r>
              <a:rPr lang="it-IT"/>
              <a:t>Nella </a:t>
            </a:r>
            <a:r>
              <a:rPr i="1" lang="it-IT">
                <a:solidFill>
                  <a:srgbClr val="800000"/>
                </a:solidFill>
              </a:rPr>
              <a:t>atassia ottica </a:t>
            </a:r>
            <a:r>
              <a:rPr lang="it-IT"/>
              <a:t>il controllo visuo-motorio relativo a un oggetto è danneggiato, mentre il giudizio percettivo è normale</a:t>
            </a:r>
            <a:endParaRPr/>
          </a:p>
          <a:p>
            <a:pPr indent="-190500" lvl="0" marL="5334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Noto Sans Symbols"/>
              <a:buNone/>
            </a:pPr>
            <a:r>
              <a:t/>
            </a:r>
            <a:endParaRPr/>
          </a:p>
          <a:p>
            <a:pPr indent="-342900" lvl="0" marL="5334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Noto Sans Symbols"/>
              <a:buChar char="▪"/>
            </a:pPr>
            <a:r>
              <a:rPr lang="it-IT"/>
              <a:t>I pazienti compiono errori di direzione quando muovono il braccio verso un oggetto, ma sono in grado di riconoscere e descrivere gli stessi oggetti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Noto Sans Symbols"/>
              <a:buNone/>
            </a:pPr>
            <a:r>
              <a:t/>
            </a:r>
            <a:endParaRPr/>
          </a:p>
        </p:txBody>
      </p:sp>
      <p:sp>
        <p:nvSpPr>
          <p:cNvPr id="150" name="Google Shape;150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pic>
        <p:nvPicPr>
          <p:cNvPr id="156" name="Google Shape;156;p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85175" y="1290500"/>
            <a:ext cx="5238750" cy="3705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2"/>
          <p:cNvSpPr txBox="1"/>
          <p:nvPr>
            <p:ph idx="1" type="body"/>
          </p:nvPr>
        </p:nvSpPr>
        <p:spPr>
          <a:xfrm>
            <a:off x="457200" y="1052736"/>
            <a:ext cx="8219256" cy="48245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La agnosia visiva e la atassia ottica rivelano una </a:t>
            </a:r>
            <a:r>
              <a:rPr i="1" lang="it-IT">
                <a:solidFill>
                  <a:srgbClr val="800000"/>
                </a:solidFill>
              </a:rPr>
              <a:t>doppia dissociazione</a:t>
            </a:r>
            <a:r>
              <a:rPr lang="it-IT"/>
              <a:t>: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-457200" lvl="0" marL="4572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Noto Sans Symbols"/>
              <a:buChar char="▪"/>
            </a:pPr>
            <a:r>
              <a:rPr lang="it-IT"/>
              <a:t>gli atassici falliscono nella guida visiva del movimento ma non nel riconoscimento</a:t>
            </a:r>
            <a:endParaRPr/>
          </a:p>
          <a:p>
            <a:pPr indent="-457200" lvl="0" marL="4572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Noto Sans Symbols"/>
              <a:buChar char="▪"/>
            </a:pPr>
            <a:r>
              <a:rPr lang="it-IT"/>
              <a:t>gli agnosici falliscono nel riconoscimento ma non nella guida visiva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Questa doppia dissociazione è la dimostrazione dell’esistenza di due sistemi (relativamente) </a:t>
            </a:r>
            <a:r>
              <a:rPr i="1" lang="it-IT"/>
              <a:t>indipendenti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</p:txBody>
      </p:sp>
      <p:sp>
        <p:nvSpPr>
          <p:cNvPr id="162" name="Google Shape;162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3"/>
          <p:cNvSpPr txBox="1"/>
          <p:nvPr>
            <p:ph type="title"/>
          </p:nvPr>
        </p:nvSpPr>
        <p:spPr>
          <a:xfrm>
            <a:off x="467544" y="620688"/>
            <a:ext cx="8208912" cy="4320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800"/>
              <a:buFont typeface="Calibri"/>
              <a:buNone/>
            </a:pPr>
            <a:r>
              <a:rPr lang="it-IT"/>
              <a:t>Studi sperimentali con soggetti normali</a:t>
            </a:r>
            <a:endParaRPr/>
          </a:p>
        </p:txBody>
      </p:sp>
      <p:sp>
        <p:nvSpPr>
          <p:cNvPr id="168" name="Google Shape;168;p13"/>
          <p:cNvSpPr txBox="1"/>
          <p:nvPr>
            <p:ph idx="1" type="body"/>
          </p:nvPr>
        </p:nvSpPr>
        <p:spPr>
          <a:xfrm>
            <a:off x="457200" y="1484784"/>
            <a:ext cx="8219256" cy="43924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La dissociazione tra percezione consapevole e controllo visivo del movimento può essere dimostrata anche in esperimenti con soggetti non affetti da patologie</a:t>
            </a:r>
            <a:endParaRPr/>
          </a:p>
          <a:p>
            <a:pPr indent="0" lvl="0" marL="0" rtl="0" algn="just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</p:txBody>
      </p:sp>
      <p:sp>
        <p:nvSpPr>
          <p:cNvPr id="169" name="Google Shape;169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4"/>
          <p:cNvSpPr txBox="1"/>
          <p:nvPr>
            <p:ph idx="1" type="body"/>
          </p:nvPr>
        </p:nvSpPr>
        <p:spPr>
          <a:xfrm>
            <a:off x="457200" y="836712"/>
            <a:ext cx="8219256" cy="5040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A sinistra: i due dischi centrali sono di uguali dimensioni, ma il disco circondato da cerchi piccoli appare più grande del disco circondato da cerchi grandi (</a:t>
            </a:r>
            <a:r>
              <a:rPr i="1" lang="it-IT">
                <a:solidFill>
                  <a:srgbClr val="800000"/>
                </a:solidFill>
              </a:rPr>
              <a:t>illusione di Titchener</a:t>
            </a:r>
            <a:r>
              <a:rPr lang="it-IT"/>
              <a:t>)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A destra: L’apertura massima di prensione (la distanza tra pollice e indice) riflette la reale dimensione dei dischi centrali</a:t>
            </a:r>
            <a:endParaRPr/>
          </a:p>
        </p:txBody>
      </p:sp>
      <p:sp>
        <p:nvSpPr>
          <p:cNvPr id="175" name="Google Shape;175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pic>
        <p:nvPicPr>
          <p:cNvPr descr="titchener.png" id="176" name="Google Shape;176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31640" y="1124744"/>
            <a:ext cx="6120680" cy="2738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5"/>
          <p:cNvSpPr txBox="1"/>
          <p:nvPr>
            <p:ph type="title"/>
          </p:nvPr>
        </p:nvSpPr>
        <p:spPr>
          <a:xfrm>
            <a:off x="467544" y="620688"/>
            <a:ext cx="8208912" cy="4320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800"/>
              <a:buFont typeface="Calibri"/>
              <a:buNone/>
            </a:pPr>
            <a:r>
              <a:rPr lang="it-IT"/>
              <a:t>Trasformazione di coordinate</a:t>
            </a:r>
            <a:endParaRPr/>
          </a:p>
        </p:txBody>
      </p:sp>
      <p:sp>
        <p:nvSpPr>
          <p:cNvPr id="182" name="Google Shape;182;p15"/>
          <p:cNvSpPr txBox="1"/>
          <p:nvPr>
            <p:ph idx="1" type="body"/>
          </p:nvPr>
        </p:nvSpPr>
        <p:spPr>
          <a:xfrm>
            <a:off x="457200" y="1268760"/>
            <a:ext cx="8003232" cy="48245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Nella rappresentazione dello spazio per l’azione viene utilizzata una molteplicità di mappe spaziali che utilizzano specifici sistemi di coordinate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Es.: </a:t>
            </a:r>
            <a:r>
              <a:rPr i="1" lang="it-IT"/>
              <a:t>raggiungere con la mano un oggetto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Noto Sans Symbols"/>
              <a:buChar char="▪"/>
            </a:pPr>
            <a:r>
              <a:rPr lang="it-IT"/>
              <a:t>La posizione della </a:t>
            </a:r>
            <a:r>
              <a:rPr i="1" lang="it-IT"/>
              <a:t>mano</a:t>
            </a:r>
            <a:r>
              <a:rPr lang="it-IT"/>
              <a:t> viene codificata integrando le informazioni propriocettive (dall’interno dell’organismo) con le informazioni visive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Noto Sans Symbols"/>
              <a:buChar char="▪"/>
            </a:pPr>
            <a:r>
              <a:rPr lang="it-IT"/>
              <a:t>Il cervello definisce la posizione della mano in una serie di sistemi di coordinate centrati su differenti parti del corpo (spalla, tronco, testa)</a:t>
            </a:r>
            <a:endParaRPr/>
          </a:p>
        </p:txBody>
      </p:sp>
      <p:sp>
        <p:nvSpPr>
          <p:cNvPr id="183" name="Google Shape;183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6"/>
          <p:cNvSpPr txBox="1"/>
          <p:nvPr>
            <p:ph idx="1" type="body"/>
          </p:nvPr>
        </p:nvSpPr>
        <p:spPr>
          <a:xfrm>
            <a:off x="457200" y="1124744"/>
            <a:ext cx="8219256" cy="47525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Noto Sans Symbols"/>
              <a:buChar char="▪"/>
            </a:pPr>
            <a:r>
              <a:rPr lang="it-IT"/>
              <a:t>Le informazioni sulla posizione dell’</a:t>
            </a:r>
            <a:r>
              <a:rPr i="1" lang="it-IT"/>
              <a:t>oggetto</a:t>
            </a:r>
            <a:r>
              <a:rPr lang="it-IT"/>
              <a:t> sono dapprima riferite a un sistema di coordinate centrato sulla retina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Noto Sans Symbols"/>
              <a:buChar char="▪"/>
            </a:pPr>
            <a:r>
              <a:rPr lang="it-IT"/>
              <a:t>Viene poi costruita una molteplicità di rappresentazioni della posizione dell’oggetto (centrate su varie parti del corpo) progressivamente più stabili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Le diverse rappresentazioni costruite codificano lo spazio esterno in modo che sia </a:t>
            </a:r>
            <a:r>
              <a:rPr i="1" lang="it-IT"/>
              <a:t>congruente con il sistema di coordinate dell’organo effettore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</p:txBody>
      </p:sp>
      <p:sp>
        <p:nvSpPr>
          <p:cNvPr id="190" name="Google Shape;190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7"/>
          <p:cNvSpPr txBox="1"/>
          <p:nvPr>
            <p:ph type="title"/>
          </p:nvPr>
        </p:nvSpPr>
        <p:spPr>
          <a:xfrm>
            <a:off x="467544" y="620688"/>
            <a:ext cx="8208912" cy="4320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800"/>
              <a:buFont typeface="Calibri"/>
              <a:buNone/>
            </a:pPr>
            <a:r>
              <a:rPr lang="it-IT"/>
              <a:t>La negligenza spaziale unilaterale</a:t>
            </a:r>
            <a:endParaRPr/>
          </a:p>
        </p:txBody>
      </p:sp>
      <p:sp>
        <p:nvSpPr>
          <p:cNvPr id="196" name="Google Shape;196;p17"/>
          <p:cNvSpPr txBox="1"/>
          <p:nvPr>
            <p:ph idx="1" type="body"/>
          </p:nvPr>
        </p:nvSpPr>
        <p:spPr>
          <a:xfrm>
            <a:off x="457200" y="1484784"/>
            <a:ext cx="8219256" cy="43924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I pazienti con </a:t>
            </a:r>
            <a:r>
              <a:rPr i="1" lang="it-IT">
                <a:solidFill>
                  <a:srgbClr val="800000"/>
                </a:solidFill>
              </a:rPr>
              <a:t>negligenza spaziale unilaterale </a:t>
            </a:r>
            <a:r>
              <a:rPr lang="it-IT"/>
              <a:t>(</a:t>
            </a:r>
            <a:r>
              <a:rPr i="1" lang="it-IT"/>
              <a:t>neglect</a:t>
            </a:r>
            <a:r>
              <a:rPr lang="it-IT"/>
              <a:t>) dimostrano la natura modulare e composita della rappresentazione dello spazio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Il </a:t>
            </a:r>
            <a:r>
              <a:rPr i="1" lang="it-IT"/>
              <a:t>neglect </a:t>
            </a:r>
            <a:r>
              <a:rPr lang="it-IT"/>
              <a:t>è un disturbo dell’</a:t>
            </a:r>
            <a:r>
              <a:rPr i="1" lang="it-IT">
                <a:solidFill>
                  <a:srgbClr val="800000"/>
                </a:solidFill>
              </a:rPr>
              <a:t>attenzione e rappresentazione dello spazio</a:t>
            </a:r>
            <a:r>
              <a:rPr lang="it-IT"/>
              <a:t> opposto alla sede di una lesione cerebrale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È stato osservato che esistono rappresentazioni dello spazio che possono essere selettivamente compromesse dalla lesione, mentre altre sono risparmiate</a:t>
            </a:r>
            <a:endParaRPr/>
          </a:p>
        </p:txBody>
      </p:sp>
      <p:sp>
        <p:nvSpPr>
          <p:cNvPr id="197" name="Google Shape;197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0"/>
          <p:cNvSpPr txBox="1"/>
          <p:nvPr>
            <p:ph type="title"/>
          </p:nvPr>
        </p:nvSpPr>
        <p:spPr>
          <a:xfrm>
            <a:off x="467544" y="620688"/>
            <a:ext cx="8208912" cy="4320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800"/>
              <a:buFont typeface="Calibri"/>
              <a:buNone/>
            </a:pPr>
            <a:r>
              <a:rPr lang="it-IT"/>
              <a:t>Spazio vicino e spazio lontano </a:t>
            </a:r>
            <a:endParaRPr/>
          </a:p>
        </p:txBody>
      </p:sp>
      <p:sp>
        <p:nvSpPr>
          <p:cNvPr id="203" name="Google Shape;203;p20"/>
          <p:cNvSpPr txBox="1"/>
          <p:nvPr>
            <p:ph idx="1" type="body"/>
          </p:nvPr>
        </p:nvSpPr>
        <p:spPr>
          <a:xfrm>
            <a:off x="457200" y="1484784"/>
            <a:ext cx="8219256" cy="43924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Il </a:t>
            </a:r>
            <a:r>
              <a:rPr i="1" lang="it-IT"/>
              <a:t>neglect</a:t>
            </a:r>
            <a:r>
              <a:rPr lang="it-IT"/>
              <a:t> può essere sensibile anche alla distinzione tra spazio vicino e spazio lontano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800000"/>
              </a:buClr>
              <a:buSzPts val="2400"/>
              <a:buNone/>
            </a:pPr>
            <a:r>
              <a:rPr i="1" lang="it-IT">
                <a:solidFill>
                  <a:srgbClr val="800000"/>
                </a:solidFill>
              </a:rPr>
              <a:t>Spazio vicino </a:t>
            </a:r>
            <a:r>
              <a:rPr lang="it-IT"/>
              <a:t>(peripersonale): la regione immediatamente intorno al corpo, entro la distanza di raggiungimento del braccio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800000"/>
              </a:buClr>
              <a:buSzPts val="2400"/>
              <a:buNone/>
            </a:pPr>
            <a:r>
              <a:rPr i="1" lang="it-IT">
                <a:solidFill>
                  <a:srgbClr val="800000"/>
                </a:solidFill>
              </a:rPr>
              <a:t>Spazio lontano</a:t>
            </a:r>
            <a:r>
              <a:rPr b="1" lang="it-IT">
                <a:solidFill>
                  <a:srgbClr val="800000"/>
                </a:solidFill>
              </a:rPr>
              <a:t> </a:t>
            </a:r>
            <a:r>
              <a:rPr lang="it-IT"/>
              <a:t>(extrapersonale): la regione al di là della distanza di raggiungimento, cioè lo spazio in cui è necessario il movimento del corpo per poter interagire con gli oggetti</a:t>
            </a:r>
            <a:endParaRPr/>
          </a:p>
        </p:txBody>
      </p:sp>
      <p:sp>
        <p:nvSpPr>
          <p:cNvPr id="204" name="Google Shape;204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21"/>
          <p:cNvSpPr txBox="1"/>
          <p:nvPr>
            <p:ph idx="1" type="body"/>
          </p:nvPr>
        </p:nvSpPr>
        <p:spPr>
          <a:xfrm>
            <a:off x="457200" y="1052736"/>
            <a:ext cx="8219256" cy="48245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È stato osservato un paziente con lesione parietale destra che mostrava un </a:t>
            </a:r>
            <a:r>
              <a:rPr i="1" lang="it-IT"/>
              <a:t>neglect</a:t>
            </a:r>
            <a:r>
              <a:rPr lang="it-IT"/>
              <a:t> verso sinistra nello spazio vicino, associato a una normale prestazione nello spazio lontano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Il confine tra spazio vicino e lontano </a:t>
            </a:r>
            <a:r>
              <a:rPr i="1" lang="it-IT"/>
              <a:t>non è rigido</a:t>
            </a:r>
            <a:r>
              <a:rPr lang="it-IT"/>
              <a:t>, ma cambia dinamicamente con l’uso di attrezzi (per es. un bastoncino). Di conseguenza stimoli visivi percepiti dapprima come lontani possono essere poi trattati come stimoli vicini</a:t>
            </a:r>
            <a:endParaRPr/>
          </a:p>
        </p:txBody>
      </p:sp>
      <p:sp>
        <p:nvSpPr>
          <p:cNvPr id="210" name="Google Shape;210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/>
          <p:nvPr>
            <p:ph type="title"/>
          </p:nvPr>
        </p:nvSpPr>
        <p:spPr>
          <a:xfrm>
            <a:off x="467544" y="620688"/>
            <a:ext cx="8208912" cy="4320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800"/>
              <a:buFont typeface="Calibri"/>
              <a:buNone/>
            </a:pPr>
            <a:r>
              <a:rPr lang="it-IT"/>
              <a:t>Due sistemi visivi</a:t>
            </a:r>
            <a:endParaRPr/>
          </a:p>
        </p:txBody>
      </p:sp>
      <p:sp>
        <p:nvSpPr>
          <p:cNvPr id="95" name="Google Shape;95;p2"/>
          <p:cNvSpPr txBox="1"/>
          <p:nvPr>
            <p:ph idx="1" type="body"/>
          </p:nvPr>
        </p:nvSpPr>
        <p:spPr>
          <a:xfrm>
            <a:off x="457200" y="1268760"/>
            <a:ext cx="8219256" cy="4608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44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rPr lang="it-IT"/>
              <a:t>L’osservatore ha esperienza di un mondo percepito sostanzialmente </a:t>
            </a:r>
            <a:r>
              <a:rPr i="1" lang="it-IT"/>
              <a:t>unitario</a:t>
            </a:r>
            <a:endParaRPr/>
          </a:p>
          <a:p>
            <a:pPr indent="0" lvl="0" marL="0" rtl="0" algn="l">
              <a:spcBef>
                <a:spcPts val="444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44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rPr lang="it-IT"/>
              <a:t>Ma la percezione sembra dipendere da </a:t>
            </a:r>
            <a:r>
              <a:rPr i="1" lang="it-IT"/>
              <a:t>processi distinti </a:t>
            </a:r>
            <a:r>
              <a:rPr lang="it-IT"/>
              <a:t>sia dal punto di vista </a:t>
            </a:r>
            <a:r>
              <a:rPr i="1" lang="it-IT"/>
              <a:t>anatomico </a:t>
            </a:r>
            <a:r>
              <a:rPr lang="it-IT"/>
              <a:t>sia dal punto di vista </a:t>
            </a:r>
            <a:r>
              <a:rPr i="1" lang="it-IT"/>
              <a:t>funzionale</a:t>
            </a:r>
            <a:endParaRPr/>
          </a:p>
          <a:p>
            <a:pPr indent="0" lvl="0" marL="0" rtl="0" algn="l">
              <a:spcBef>
                <a:spcPts val="444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44"/>
              </a:spcBef>
              <a:spcAft>
                <a:spcPts val="0"/>
              </a:spcAft>
              <a:buClr>
                <a:srgbClr val="000090"/>
              </a:buClr>
              <a:buSzPct val="100000"/>
              <a:buFont typeface="Noto Sans Symbols"/>
              <a:buChar char="▪"/>
            </a:pPr>
            <a:r>
              <a:rPr lang="it-IT"/>
              <a:t>La </a:t>
            </a:r>
            <a:r>
              <a:rPr i="1" lang="it-IT">
                <a:solidFill>
                  <a:srgbClr val="800000"/>
                </a:solidFill>
              </a:rPr>
              <a:t>percezione per il riconoscimento </a:t>
            </a:r>
            <a:r>
              <a:rPr lang="it-IT"/>
              <a:t>serve a </a:t>
            </a:r>
            <a:r>
              <a:rPr i="1" lang="it-IT">
                <a:solidFill>
                  <a:srgbClr val="800000"/>
                </a:solidFill>
              </a:rPr>
              <a:t>creare un modello interno</a:t>
            </a:r>
            <a:r>
              <a:rPr lang="it-IT">
                <a:solidFill>
                  <a:srgbClr val="800000"/>
                </a:solidFill>
              </a:rPr>
              <a:t> </a:t>
            </a:r>
            <a:r>
              <a:rPr lang="it-IT"/>
              <a:t>degli oggetti e degli eventi del mondo</a:t>
            </a:r>
            <a:endParaRPr/>
          </a:p>
          <a:p>
            <a:pPr indent="-201930" lvl="0" marL="342900" rtl="0" algn="l">
              <a:spcBef>
                <a:spcPts val="444"/>
              </a:spcBef>
              <a:spcAft>
                <a:spcPts val="0"/>
              </a:spcAft>
              <a:buClr>
                <a:srgbClr val="000090"/>
              </a:buClr>
              <a:buSzPct val="100000"/>
              <a:buFont typeface="Noto Sans Symbols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44"/>
              </a:spcBef>
              <a:spcAft>
                <a:spcPts val="0"/>
              </a:spcAft>
              <a:buClr>
                <a:srgbClr val="000090"/>
              </a:buClr>
              <a:buSzPct val="100000"/>
              <a:buFont typeface="Noto Sans Symbols"/>
              <a:buChar char="▪"/>
            </a:pPr>
            <a:r>
              <a:rPr lang="it-IT"/>
              <a:t>La </a:t>
            </a:r>
            <a:r>
              <a:rPr i="1" lang="it-IT">
                <a:solidFill>
                  <a:srgbClr val="800000"/>
                </a:solidFill>
              </a:rPr>
              <a:t>percezione per l’azione </a:t>
            </a:r>
            <a:r>
              <a:rPr lang="it-IT"/>
              <a:t>serve a </a:t>
            </a:r>
            <a:r>
              <a:rPr i="1" lang="it-IT">
                <a:solidFill>
                  <a:srgbClr val="800000"/>
                </a:solidFill>
              </a:rPr>
              <a:t>guidare </a:t>
            </a:r>
            <a:r>
              <a:rPr lang="it-IT">
                <a:solidFill>
                  <a:srgbClr val="800000"/>
                </a:solidFill>
              </a:rPr>
              <a:t>e</a:t>
            </a:r>
            <a:r>
              <a:rPr i="1" lang="it-IT">
                <a:solidFill>
                  <a:srgbClr val="800000"/>
                </a:solidFill>
              </a:rPr>
              <a:t> controllare</a:t>
            </a:r>
            <a:r>
              <a:rPr i="1" lang="it-IT"/>
              <a:t> </a:t>
            </a:r>
            <a:r>
              <a:rPr lang="it-IT"/>
              <a:t>le azioni che un organismo compie sugli oggetti che lo circondano</a:t>
            </a:r>
            <a:endParaRPr/>
          </a:p>
          <a:p>
            <a:pPr indent="0" lvl="0" marL="0" rtl="0" algn="l">
              <a:spcBef>
                <a:spcPts val="444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t/>
            </a:r>
            <a:endParaRPr i="1">
              <a:solidFill>
                <a:srgbClr val="800000"/>
              </a:solidFill>
            </a:endParaRPr>
          </a:p>
        </p:txBody>
      </p:sp>
      <p:sp>
        <p:nvSpPr>
          <p:cNvPr id="96" name="Google Shape;96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sp>
        <p:nvSpPr>
          <p:cNvPr id="97" name="Google Shape;97;p2"/>
          <p:cNvSpPr txBox="1"/>
          <p:nvPr/>
        </p:nvSpPr>
        <p:spPr>
          <a:xfrm>
            <a:off x="1041400" y="6311900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22"/>
          <p:cNvSpPr txBox="1"/>
          <p:nvPr>
            <p:ph type="title"/>
          </p:nvPr>
        </p:nvSpPr>
        <p:spPr>
          <a:xfrm>
            <a:off x="467544" y="620688"/>
            <a:ext cx="8208912" cy="4320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800"/>
              <a:buFont typeface="Calibri"/>
              <a:buNone/>
            </a:pPr>
            <a:r>
              <a:rPr i="1" lang="it-IT"/>
              <a:t>Priming</a:t>
            </a:r>
            <a:r>
              <a:rPr lang="it-IT"/>
              <a:t> visuomotorio</a:t>
            </a:r>
            <a:endParaRPr/>
          </a:p>
        </p:txBody>
      </p:sp>
      <p:sp>
        <p:nvSpPr>
          <p:cNvPr id="216" name="Google Shape;216;p22"/>
          <p:cNvSpPr txBox="1"/>
          <p:nvPr>
            <p:ph idx="1" type="body"/>
          </p:nvPr>
        </p:nvSpPr>
        <p:spPr>
          <a:xfrm>
            <a:off x="457200" y="1484784"/>
            <a:ext cx="8219256" cy="43924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La rappresentazione degli oggetti include informazioni relative all’uso degli oggetti, cioè al tipo di azioni appropriate per interagire in modo efficace con essi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La visione di un oggetto provoca l’</a:t>
            </a:r>
            <a:r>
              <a:rPr i="1" lang="it-IT"/>
              <a:t>attivazione a un livello sotto soglia</a:t>
            </a:r>
            <a:r>
              <a:rPr lang="it-IT"/>
              <a:t> (</a:t>
            </a:r>
            <a:r>
              <a:rPr i="1" lang="it-IT"/>
              <a:t>priming</a:t>
            </a:r>
            <a:r>
              <a:rPr lang="it-IT"/>
              <a:t>) degli schemi motori utili per l</a:t>
            </a:r>
            <a:r>
              <a:rPr lang="it-IT">
                <a:latin typeface="Arial"/>
                <a:ea typeface="Arial"/>
                <a:cs typeface="Arial"/>
                <a:sym typeface="Arial"/>
              </a:rPr>
              <a:t>’i</a:t>
            </a:r>
            <a:r>
              <a:rPr lang="it-IT"/>
              <a:t>nterazione con l’oggetto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Esperimenti di neuroimmagine dimostrano che la visione di oggetti afferrabili </a:t>
            </a:r>
            <a:r>
              <a:rPr i="1" lang="it-IT"/>
              <a:t>attiva automaticamente </a:t>
            </a:r>
            <a:r>
              <a:rPr lang="it-IT"/>
              <a:t>aree corticali della via visiva dorsale coinvolte nella preparazione motoria</a:t>
            </a:r>
            <a:endParaRPr/>
          </a:p>
        </p:txBody>
      </p:sp>
      <p:sp>
        <p:nvSpPr>
          <p:cNvPr id="217" name="Google Shape;217;p2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pic>
        <p:nvPicPr>
          <p:cNvPr descr="Amicasa Idee Per la Casa" id="223" name="Google Shape;223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07704" y="620688"/>
            <a:ext cx="5085184" cy="50851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172d5872d66_0_7"/>
          <p:cNvSpPr txBox="1"/>
          <p:nvPr>
            <p:ph type="title"/>
          </p:nvPr>
        </p:nvSpPr>
        <p:spPr>
          <a:xfrm>
            <a:off x="467544" y="620688"/>
            <a:ext cx="8208900" cy="432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presenze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g172d5872d66_0_7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pic>
        <p:nvPicPr>
          <p:cNvPr id="231" name="Google Shape;231;g172d5872d66_0_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12750" y="1175673"/>
            <a:ext cx="4802225" cy="4802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172d5872d66_0_0"/>
          <p:cNvSpPr txBox="1"/>
          <p:nvPr>
            <p:ph type="title"/>
          </p:nvPr>
        </p:nvSpPr>
        <p:spPr>
          <a:xfrm>
            <a:off x="467544" y="620688"/>
            <a:ext cx="8208900" cy="432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g172d5872d66_0_0"/>
          <p:cNvSpPr txBox="1"/>
          <p:nvPr>
            <p:ph idx="1" type="body"/>
          </p:nvPr>
        </p:nvSpPr>
        <p:spPr>
          <a:xfrm>
            <a:off x="457200" y="1268760"/>
            <a:ext cx="8219400" cy="4608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9" name="Google Shape;239;g172d5872d66_0_0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pic>
        <p:nvPicPr>
          <p:cNvPr id="103" name="Google Shape;103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80700" y="1177350"/>
            <a:ext cx="6822850" cy="3659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"/>
          <p:cNvSpPr txBox="1"/>
          <p:nvPr>
            <p:ph type="title"/>
          </p:nvPr>
        </p:nvSpPr>
        <p:spPr>
          <a:xfrm>
            <a:off x="467544" y="620688"/>
            <a:ext cx="8208912" cy="4320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800"/>
              <a:buFont typeface="Calibri"/>
              <a:buNone/>
            </a:pPr>
            <a:r>
              <a:rPr lang="it-IT"/>
              <a:t>Via della percezione visiva </a:t>
            </a:r>
            <a:endParaRPr/>
          </a:p>
        </p:txBody>
      </p:sp>
      <p:sp>
        <p:nvSpPr>
          <p:cNvPr id="109" name="Google Shape;109;p4"/>
          <p:cNvSpPr txBox="1"/>
          <p:nvPr>
            <p:ph idx="1" type="body"/>
          </p:nvPr>
        </p:nvSpPr>
        <p:spPr>
          <a:xfrm>
            <a:off x="457200" y="1268760"/>
            <a:ext cx="8219256" cy="4608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In anatomia una </a:t>
            </a:r>
            <a:r>
              <a:rPr lang="it-IT">
                <a:solidFill>
                  <a:srgbClr val="FF0000"/>
                </a:solidFill>
              </a:rPr>
              <a:t>via </a:t>
            </a:r>
            <a:r>
              <a:rPr lang="it-IT">
                <a:solidFill>
                  <a:srgbClr val="002060"/>
                </a:solidFill>
              </a:rPr>
              <a:t>definisce un insieme di regioni cerebali disposte in successione e connesse tra di loro</a:t>
            </a:r>
            <a:endParaRPr/>
          </a:p>
          <a:p>
            <a:pPr indent="0" lvl="0" marL="0" rtl="0" algn="l">
              <a:spcBef>
                <a:spcPts val="444"/>
              </a:spcBef>
              <a:spcAft>
                <a:spcPts val="0"/>
              </a:spcAft>
              <a:buClr>
                <a:srgbClr val="002060"/>
              </a:buClr>
              <a:buSzPts val="2400"/>
              <a:buNone/>
            </a:pPr>
            <a:r>
              <a:rPr lang="it-IT">
                <a:solidFill>
                  <a:srgbClr val="002060"/>
                </a:solidFill>
              </a:rPr>
              <a:t>Nella prima teoria </a:t>
            </a:r>
            <a:endParaRPr/>
          </a:p>
          <a:p>
            <a:pPr indent="-354330" lvl="0" marL="342900" rtl="0" algn="l">
              <a:spcBef>
                <a:spcPts val="444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Char char="•"/>
            </a:pPr>
            <a:r>
              <a:rPr lang="it-IT">
                <a:solidFill>
                  <a:srgbClr val="002060"/>
                </a:solidFill>
              </a:rPr>
              <a:t>Via dorsale (via alta o via del dove)</a:t>
            </a:r>
            <a:endParaRPr/>
          </a:p>
          <a:p>
            <a:pPr indent="-354330" lvl="1" marL="1085850" rtl="0" algn="l">
              <a:spcBef>
                <a:spcPts val="444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Char char="•"/>
            </a:pPr>
            <a:r>
              <a:rPr lang="it-IT">
                <a:solidFill>
                  <a:srgbClr val="002060"/>
                </a:solidFill>
              </a:rPr>
              <a:t>Dedicata alla percezione della posizione degli oggetti</a:t>
            </a:r>
            <a:endParaRPr/>
          </a:p>
          <a:p>
            <a:pPr indent="-354330" lvl="0" marL="342900" rtl="0" algn="l">
              <a:spcBef>
                <a:spcPts val="444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Char char="•"/>
            </a:pPr>
            <a:r>
              <a:rPr lang="it-IT">
                <a:solidFill>
                  <a:srgbClr val="002060"/>
                </a:solidFill>
              </a:rPr>
              <a:t>Via Ventrale (via bassa o via del cosa)</a:t>
            </a:r>
            <a:endParaRPr/>
          </a:p>
          <a:p>
            <a:pPr indent="-354330" lvl="1" marL="1085850" rtl="0" algn="l">
              <a:spcBef>
                <a:spcPts val="444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Char char="•"/>
            </a:pPr>
            <a:r>
              <a:rPr lang="it-IT">
                <a:solidFill>
                  <a:srgbClr val="002060"/>
                </a:solidFill>
              </a:rPr>
              <a:t>dedicata al riconoscimento degli oggetti</a:t>
            </a:r>
            <a:endParaRPr/>
          </a:p>
          <a:p>
            <a:pPr indent="0" lvl="1" marL="742950" rtl="0" algn="l">
              <a:spcBef>
                <a:spcPts val="444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>
              <a:solidFill>
                <a:srgbClr val="002060"/>
              </a:solidFill>
            </a:endParaRPr>
          </a:p>
          <a:p>
            <a:pPr indent="0" lvl="1" marL="742950" rtl="0" algn="l">
              <a:spcBef>
                <a:spcPts val="444"/>
              </a:spcBef>
              <a:spcAft>
                <a:spcPts val="0"/>
              </a:spcAft>
              <a:buClr>
                <a:srgbClr val="002060"/>
              </a:buClr>
              <a:buSzPts val="2400"/>
              <a:buNone/>
            </a:pPr>
            <a:r>
              <a:rPr lang="it-IT">
                <a:solidFill>
                  <a:srgbClr val="002060"/>
                </a:solidFill>
              </a:rPr>
              <a:t>Secondo una più recente teoria </a:t>
            </a:r>
            <a:endParaRPr/>
          </a:p>
          <a:p>
            <a:pPr indent="0" lvl="1" marL="742950" rtl="0" algn="l">
              <a:spcBef>
                <a:spcPts val="444"/>
              </a:spcBef>
              <a:spcAft>
                <a:spcPts val="0"/>
              </a:spcAft>
              <a:buClr>
                <a:srgbClr val="002060"/>
              </a:buClr>
              <a:buSzPts val="2400"/>
              <a:buNone/>
            </a:pPr>
            <a:r>
              <a:rPr lang="it-IT">
                <a:solidFill>
                  <a:srgbClr val="002060"/>
                </a:solidFill>
              </a:rPr>
              <a:t>- entrambe le vie elaborano gli stessi contenuti ma li destinano ad effettori differenti (il sistema motorio e il sistema del linguaggio) </a:t>
            </a:r>
            <a:endParaRPr/>
          </a:p>
          <a:p>
            <a:pPr indent="0" lvl="1" marL="742950" rtl="0" algn="l">
              <a:spcBef>
                <a:spcPts val="444"/>
              </a:spcBef>
              <a:spcAft>
                <a:spcPts val="0"/>
              </a:spcAft>
              <a:buClr>
                <a:srgbClr val="002060"/>
              </a:buClr>
              <a:buSzPts val="2400"/>
              <a:buNone/>
            </a:pPr>
            <a:r>
              <a:rPr lang="it-IT">
                <a:solidFill>
                  <a:srgbClr val="002060"/>
                </a:solidFill>
              </a:rPr>
              <a:t>- 	entrambe le vie lavorano simultaneamente</a:t>
            </a:r>
            <a:endParaRPr/>
          </a:p>
        </p:txBody>
      </p:sp>
      <p:sp>
        <p:nvSpPr>
          <p:cNvPr id="110" name="Google Shape;110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pic>
        <p:nvPicPr>
          <p:cNvPr id="116" name="Google Shape;116;p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52625" y="1123700"/>
            <a:ext cx="5238750" cy="4305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"/>
          <p:cNvSpPr txBox="1"/>
          <p:nvPr>
            <p:ph type="title"/>
          </p:nvPr>
        </p:nvSpPr>
        <p:spPr>
          <a:xfrm>
            <a:off x="467544" y="620688"/>
            <a:ext cx="8208912" cy="4320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800"/>
              <a:buFont typeface="Calibri"/>
              <a:buNone/>
            </a:pPr>
            <a:r>
              <a:rPr lang="it-IT"/>
              <a:t>Via visiva ventrale (percezione per il riconoscimento)</a:t>
            </a:r>
            <a:br>
              <a:rPr lang="it-IT"/>
            </a:br>
            <a:endParaRPr/>
          </a:p>
        </p:txBody>
      </p:sp>
      <p:sp>
        <p:nvSpPr>
          <p:cNvPr id="122" name="Google Shape;122;p6"/>
          <p:cNvSpPr txBox="1"/>
          <p:nvPr>
            <p:ph idx="1" type="body"/>
          </p:nvPr>
        </p:nvSpPr>
        <p:spPr>
          <a:xfrm>
            <a:off x="467544" y="1484784"/>
            <a:ext cx="8147248" cy="4320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Collega l’area visiva primaria nel lobo occipitale con regioni del lobo temporale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Noto Sans Symbols"/>
              <a:buChar char="▪"/>
            </a:pPr>
            <a:r>
              <a:rPr lang="it-IT"/>
              <a:t>Trasforma lo stimolo sensoriale per creare rappresentazioni via via più stabili e astratte in un sistema di riferimento </a:t>
            </a:r>
            <a:r>
              <a:rPr i="1" lang="it-IT">
                <a:solidFill>
                  <a:srgbClr val="800000"/>
                </a:solidFill>
              </a:rPr>
              <a:t>indipendente dal punto di osservazione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Noto Sans Symbols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Noto Sans Symbols"/>
              <a:buChar char="▪"/>
            </a:pPr>
            <a:r>
              <a:rPr lang="it-IT"/>
              <a:t>Queste rappresentazioni sono accessibili alla </a:t>
            </a:r>
            <a:r>
              <a:rPr i="1" lang="it-IT"/>
              <a:t>coscienza </a:t>
            </a:r>
            <a:r>
              <a:rPr lang="it-IT"/>
              <a:t>e in continua interazione con la </a:t>
            </a:r>
            <a:r>
              <a:rPr i="1" lang="it-IT"/>
              <a:t>memoria</a:t>
            </a:r>
            <a:endParaRPr/>
          </a:p>
        </p:txBody>
      </p:sp>
      <p:sp>
        <p:nvSpPr>
          <p:cNvPr id="123" name="Google Shape;123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7"/>
          <p:cNvSpPr txBox="1"/>
          <p:nvPr>
            <p:ph type="title"/>
          </p:nvPr>
        </p:nvSpPr>
        <p:spPr>
          <a:xfrm>
            <a:off x="467544" y="620688"/>
            <a:ext cx="8208912" cy="4320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800"/>
              <a:buFont typeface="Calibri"/>
              <a:buNone/>
            </a:pPr>
            <a:r>
              <a:rPr lang="it-IT"/>
              <a:t>Via visiva dorsale (percezione per l’azione)</a:t>
            </a:r>
            <a:endParaRPr/>
          </a:p>
        </p:txBody>
      </p:sp>
      <p:sp>
        <p:nvSpPr>
          <p:cNvPr id="129" name="Google Shape;129;p7"/>
          <p:cNvSpPr txBox="1"/>
          <p:nvPr>
            <p:ph idx="1" type="body"/>
          </p:nvPr>
        </p:nvSpPr>
        <p:spPr>
          <a:xfrm>
            <a:off x="457200" y="1484784"/>
            <a:ext cx="8219256" cy="43924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Collega l’area visiva primaria nel lobo occipitale con aree del lobo parietale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Noto Sans Symbols"/>
              <a:buChar char="▪"/>
            </a:pPr>
            <a:r>
              <a:rPr lang="it-IT"/>
              <a:t>Analizza le informazioni visive privilegiando i sistemi di riferimento </a:t>
            </a:r>
            <a:r>
              <a:rPr i="1" lang="it-IT">
                <a:solidFill>
                  <a:srgbClr val="800000"/>
                </a:solidFill>
              </a:rPr>
              <a:t>riferiti al corpo dell’agente </a:t>
            </a:r>
            <a:r>
              <a:rPr lang="it-IT"/>
              <a:t>(in particolare a specifici organi effettori come l’occhio, il braccio, la mano o la bocca) 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Noto Sans Symbols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Noto Sans Symbols"/>
              <a:buChar char="▪"/>
            </a:pPr>
            <a:r>
              <a:rPr lang="it-IT"/>
              <a:t>Questo tipo di codifica è necessario per guidare i movimenti (per afferrare un oggetto, devo sapere dove si trova </a:t>
            </a:r>
            <a:r>
              <a:rPr i="1" lang="it-IT"/>
              <a:t>rispetto alla </a:t>
            </a:r>
            <a:r>
              <a:rPr lang="it-IT"/>
              <a:t>mia mano)</a:t>
            </a:r>
            <a:endParaRPr/>
          </a:p>
        </p:txBody>
      </p:sp>
      <p:sp>
        <p:nvSpPr>
          <p:cNvPr id="130" name="Google Shape;130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8"/>
          <p:cNvSpPr txBox="1"/>
          <p:nvPr>
            <p:ph type="title"/>
          </p:nvPr>
        </p:nvSpPr>
        <p:spPr>
          <a:xfrm>
            <a:off x="467544" y="620688"/>
            <a:ext cx="8208912" cy="4320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800"/>
              <a:buFont typeface="Calibri"/>
              <a:buNone/>
            </a:pPr>
            <a:r>
              <a:rPr lang="it-IT"/>
              <a:t>Via ventrale: studi neuropsicologici</a:t>
            </a:r>
            <a:endParaRPr/>
          </a:p>
        </p:txBody>
      </p:sp>
      <p:sp>
        <p:nvSpPr>
          <p:cNvPr id="136" name="Google Shape;136;p8"/>
          <p:cNvSpPr txBox="1"/>
          <p:nvPr>
            <p:ph idx="1" type="body"/>
          </p:nvPr>
        </p:nvSpPr>
        <p:spPr>
          <a:xfrm>
            <a:off x="395536" y="1484784"/>
            <a:ext cx="8219256" cy="4608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19050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Le lesioni della via ventrale provocano una peculiare dissociazione tra percezione per la consapevolezza e per l’azione</a:t>
            </a:r>
            <a:endParaRPr b="1">
              <a:solidFill>
                <a:srgbClr val="800000"/>
              </a:solidFill>
            </a:endParaRPr>
          </a:p>
          <a:p>
            <a:pPr indent="0" lvl="0" marL="1905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-342900" lvl="0" marL="5334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Noto Sans Symbols"/>
              <a:buChar char="▪"/>
            </a:pPr>
            <a:r>
              <a:rPr lang="it-IT"/>
              <a:t>Nella </a:t>
            </a:r>
            <a:r>
              <a:rPr i="1" lang="it-IT">
                <a:solidFill>
                  <a:srgbClr val="800000"/>
                </a:solidFill>
              </a:rPr>
              <a:t>agnosia visiva </a:t>
            </a:r>
            <a:r>
              <a:rPr lang="it-IT"/>
              <a:t>il giudizio percettivo relativo a un oggetto è danneggiato, mentre il controllo visuo-motorio è normale</a:t>
            </a:r>
            <a:endParaRPr/>
          </a:p>
          <a:p>
            <a:pPr indent="-190500" lvl="0" marL="5334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Noto Sans Symbols"/>
              <a:buNone/>
            </a:pPr>
            <a:r>
              <a:t/>
            </a:r>
            <a:endParaRPr/>
          </a:p>
          <a:p>
            <a:pPr indent="-342900" lvl="0" marL="5334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Noto Sans Symbols"/>
              <a:buChar char="▪"/>
            </a:pPr>
            <a:r>
              <a:rPr lang="it-IT"/>
              <a:t>I pazienti sono incapaci di riconoscere (tra l’altro) l’orientamento di un oggetto, ma sono in grado di dirigere correttamente la mano verso quell’oggetto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</p:txBody>
      </p:sp>
      <p:sp>
        <p:nvSpPr>
          <p:cNvPr id="137" name="Google Shape;137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pic>
        <p:nvPicPr>
          <p:cNvPr id="143" name="Google Shape;143;p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40275" y="937300"/>
            <a:ext cx="3971925" cy="4057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2014-07-28T14:21:47Z</dcterms:created>
  <dc:creator>ILARIA MARTINI</dc:creator>
</cp:coreProperties>
</file>